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0" r:id="rId3"/>
    <p:sldId id="267" r:id="rId4"/>
    <p:sldId id="268" r:id="rId5"/>
    <p:sldId id="266" r:id="rId6"/>
    <p:sldId id="269" r:id="rId7"/>
    <p:sldId id="257" r:id="rId8"/>
    <p:sldId id="271" r:id="rId9"/>
    <p:sldId id="265" r:id="rId10"/>
    <p:sldId id="273" r:id="rId11"/>
    <p:sldId id="274" r:id="rId12"/>
    <p:sldId id="276" r:id="rId13"/>
    <p:sldId id="279" r:id="rId14"/>
    <p:sldId id="259" r:id="rId15"/>
    <p:sldId id="280" r:id="rId16"/>
    <p:sldId id="260" r:id="rId17"/>
    <p:sldId id="278" r:id="rId18"/>
    <p:sldId id="261" r:id="rId19"/>
    <p:sldId id="272" r:id="rId20"/>
    <p:sldId id="263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64691" autoAdjust="0"/>
  </p:normalViewPr>
  <p:slideViewPr>
    <p:cSldViewPr>
      <p:cViewPr varScale="1">
        <p:scale>
          <a:sx n="46" d="100"/>
          <a:sy n="46" d="100"/>
        </p:scale>
        <p:origin x="-20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139C1-3DF9-4845-92A7-109F4020C0B7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D9E8-B3B4-4049-9F3D-F37DD872BCB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45919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/>
                </a:solidFill>
              </a:rPr>
              <a:t>Somos un grupo de estudiantes interesados en las aplicaciones de las Tecnologías de la información y la comunicación al servicio de las pedagogías, para el impulso de la investigación relacionada en esta área en la Institución Universitaria Única, al tiempo que se busca fortalecer el perfil y las competencias del profesional;  mediante la realización de talleres de discusión, lecturas, producción de textos digitales y divulgación de los resultados de trabajo del grupo.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D9E8-B3B4-4049-9F3D-F37DD872BCBA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7343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 smtClean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D9E8-B3B4-4049-9F3D-F37DD872BCBA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208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D9E8-B3B4-4049-9F3D-F37DD872BCBA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06630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D9E8-B3B4-4049-9F3D-F37DD872BCBA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03945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 smtClean="0">
                <a:solidFill>
                  <a:schemeClr val="bg1"/>
                </a:solidFill>
              </a:rPr>
              <a:t>Para el 2017 seremos reconocidos como un grupo </a:t>
            </a:r>
            <a:r>
              <a:rPr lang="es-CO" smtClean="0">
                <a:solidFill>
                  <a:schemeClr val="bg1"/>
                </a:solidFill>
              </a:rPr>
              <a:t>que desarrolle </a:t>
            </a:r>
            <a:r>
              <a:rPr lang="es-CO" dirty="0" smtClean="0">
                <a:solidFill>
                  <a:schemeClr val="bg1"/>
                </a:solidFill>
              </a:rPr>
              <a:t>proyectos de alto impacto para la generación de conocimiento aplicable en el aula, logrando así ser el referente de la Institución en el tema de las TIC.</a:t>
            </a:r>
            <a:endParaRPr lang="es-MX" dirty="0" smtClean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D9E8-B3B4-4049-9F3D-F37DD872BCBA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42862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D9E8-B3B4-4049-9F3D-F37DD872BCBA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2158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2790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5678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782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1314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312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7533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4379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1516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8323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100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26BC1-B938-4CC3-8F0D-343899B3A603}" type="datetimeFigureOut">
              <a:rPr lang="es-MX" smtClean="0"/>
              <a:pPr/>
              <a:t>29/10/2012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91386-0C9B-40F9-BB5A-2DDD9C3AAA4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0799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29" b="5033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510"/>
          <a:stretch/>
        </p:blipFill>
        <p:spPr>
          <a:xfrm>
            <a:off x="107504" y="6093296"/>
            <a:ext cx="2048256" cy="690282"/>
          </a:xfrm>
          <a:prstGeom prst="rect">
            <a:avLst/>
          </a:prstGeom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0259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470025"/>
          </a:xfrm>
        </p:spPr>
        <p:txBody>
          <a:bodyPr>
            <a:noAutofit/>
          </a:bodyPr>
          <a:lstStyle/>
          <a:p>
            <a:r>
              <a:rPr lang="es-MX" sz="4000" b="1" dirty="0" smtClean="0">
                <a:solidFill>
                  <a:schemeClr val="bg1"/>
                </a:solidFill>
              </a:rPr>
              <a:t/>
            </a:r>
            <a:br>
              <a:rPr lang="es-MX" sz="4000" b="1" dirty="0" smtClean="0">
                <a:solidFill>
                  <a:schemeClr val="bg1"/>
                </a:solidFill>
              </a:rPr>
            </a:br>
            <a:r>
              <a:rPr lang="es-MX" sz="4000" b="1" dirty="0" smtClean="0">
                <a:solidFill>
                  <a:schemeClr val="bg1"/>
                </a:solidFill>
              </a:rPr>
              <a:t> Semillero</a:t>
            </a:r>
            <a:r>
              <a:rPr lang="es-MX" sz="4000" dirty="0" smtClean="0"/>
              <a:t> </a:t>
            </a:r>
            <a:r>
              <a:rPr lang="es-MX" sz="4000" b="1" dirty="0" smtClean="0">
                <a:solidFill>
                  <a:schemeClr val="bg1"/>
                </a:solidFill>
              </a:rPr>
              <a:t>de</a:t>
            </a:r>
            <a:r>
              <a:rPr lang="es-MX" sz="4000" dirty="0" smtClean="0"/>
              <a:t> </a:t>
            </a:r>
            <a:r>
              <a:rPr lang="es-MX" sz="4000" b="1" dirty="0" smtClean="0">
                <a:solidFill>
                  <a:schemeClr val="bg1"/>
                </a:solidFill>
              </a:rPr>
              <a:t>Investigación</a:t>
            </a:r>
            <a:r>
              <a:rPr lang="es-MX" sz="4000" dirty="0" smtClean="0"/>
              <a:t> </a:t>
            </a:r>
            <a:r>
              <a:rPr lang="es-MX" sz="4000" b="1" dirty="0" smtClean="0">
                <a:solidFill>
                  <a:schemeClr val="bg1"/>
                </a:solidFill>
              </a:rPr>
              <a:t>Technology</a:t>
            </a:r>
            <a:r>
              <a:rPr lang="es-MX" sz="4000" b="1" dirty="0" smtClean="0">
                <a:solidFill>
                  <a:schemeClr val="bg1"/>
                </a:solidFill>
              </a:rPr>
              <a:t>+</a:t>
            </a:r>
            <a:r>
              <a:rPr lang="es-MX" sz="4000" b="1" dirty="0" smtClean="0">
                <a:solidFill>
                  <a:schemeClr val="bg1"/>
                </a:solidFill>
              </a:rPr>
              <a:t>Education+Innovation (T+E+I)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</a:rPr>
              <a:t>Institución Universitaria Colombo Americana - ÚNICA</a:t>
            </a:r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7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4848" y="1412776"/>
            <a:ext cx="8229600" cy="1143000"/>
          </a:xfrm>
        </p:spPr>
        <p:txBody>
          <a:bodyPr>
            <a:norm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</a:rPr>
              <a:t>OBJETIVOS</a:t>
            </a:r>
            <a:endParaRPr lang="es-MX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0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97152"/>
            <a:ext cx="7920880" cy="936104"/>
          </a:xfrm>
        </p:spPr>
        <p:txBody>
          <a:bodyPr>
            <a:noAutofit/>
          </a:bodyPr>
          <a:lstStyle/>
          <a:p>
            <a:pPr lvl="0"/>
            <a:r>
              <a:rPr lang="es-CO" sz="3200" dirty="0">
                <a:solidFill>
                  <a:schemeClr val="bg1"/>
                </a:solidFill>
              </a:rPr>
              <a:t>Reconocer el papel de las TIC en la investigación en el </a:t>
            </a:r>
            <a:r>
              <a:rPr lang="es-CO" sz="3200" dirty="0" smtClean="0">
                <a:solidFill>
                  <a:schemeClr val="bg1"/>
                </a:solidFill>
              </a:rPr>
              <a:t>aula.</a:t>
            </a:r>
            <a:r>
              <a:rPr lang="es-MX" sz="3200" dirty="0">
                <a:solidFill>
                  <a:schemeClr val="bg1"/>
                </a:solidFill>
              </a:rPr>
              <a:t/>
            </a:r>
            <a:br>
              <a:rPr lang="es-MX" sz="3200" dirty="0">
                <a:solidFill>
                  <a:schemeClr val="bg1"/>
                </a:solidFill>
              </a:rPr>
            </a:br>
            <a:endParaRPr lang="es-MX" sz="3200" dirty="0"/>
          </a:p>
        </p:txBody>
      </p:sp>
      <p:pic>
        <p:nvPicPr>
          <p:cNvPr id="9218" name="Picture 2" descr="http://formaciocontinua.ites.es/ima/seccion-centr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589" y="2277458"/>
            <a:ext cx="2664296" cy="167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467544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dirty="0" smtClean="0">
                <a:solidFill>
                  <a:schemeClr val="bg1"/>
                </a:solidFill>
              </a:rPr>
              <a:t>Apoyar y generar proyectos y productos de investigación </a:t>
            </a:r>
            <a:r>
              <a:rPr lang="es-MX" sz="2800" dirty="0" smtClean="0">
                <a:solidFill>
                  <a:schemeClr val="bg1"/>
                </a:solidFill>
              </a:rPr>
              <a:t/>
            </a:r>
            <a:br>
              <a:rPr lang="es-MX" sz="2800" dirty="0" smtClean="0">
                <a:solidFill>
                  <a:schemeClr val="bg1"/>
                </a:solidFill>
              </a:rPr>
            </a:br>
            <a:endParaRPr lang="es-MX" sz="2800" dirty="0"/>
          </a:p>
        </p:txBody>
      </p:sp>
      <p:pic>
        <p:nvPicPr>
          <p:cNvPr id="5" name="Picture 2" descr="http://juanluismora.es/wp-content/uploads/2011/09/keyword-researc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3012" y="2042514"/>
            <a:ext cx="2376264" cy="214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93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s-CO" sz="3200" dirty="0">
                <a:solidFill>
                  <a:schemeClr val="bg1"/>
                </a:solidFill>
              </a:rPr>
              <a:t>Afianzar el conocimiento de los </a:t>
            </a:r>
            <a:r>
              <a:rPr lang="es-CO" sz="2800" dirty="0">
                <a:solidFill>
                  <a:schemeClr val="bg1"/>
                </a:solidFill>
              </a:rPr>
              <a:t>participantes</a:t>
            </a:r>
            <a:r>
              <a:rPr lang="es-CO" sz="3200" dirty="0">
                <a:solidFill>
                  <a:schemeClr val="bg1"/>
                </a:solidFill>
              </a:rPr>
              <a:t> en torno al tema de la tecnología</a:t>
            </a:r>
            <a:r>
              <a:rPr lang="es-MX" sz="3200" dirty="0">
                <a:solidFill>
                  <a:schemeClr val="bg1"/>
                </a:solidFill>
              </a:rPr>
              <a:t/>
            </a:r>
            <a:br>
              <a:rPr lang="es-MX" sz="3200" dirty="0">
                <a:solidFill>
                  <a:schemeClr val="bg1"/>
                </a:solidFill>
              </a:rPr>
            </a:br>
            <a:endParaRPr lang="es-MX" sz="3200" dirty="0"/>
          </a:p>
        </p:txBody>
      </p:sp>
      <p:pic>
        <p:nvPicPr>
          <p:cNvPr id="11270" name="Picture 6" descr="http://www.euskadinnova.net/uploads/images/noticias/innosocial/SoftPower_epidemic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097" y="2420888"/>
            <a:ext cx="301274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4.bp.blogspot.com/-4QGmoyKPM0c/UARraHk_aeI/AAAAAAAAAMA/lpSCv-FeRik/s1600/luz34%5B1%5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78" y="2420887"/>
            <a:ext cx="2304258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95536" y="4653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7100" dirty="0" smtClean="0">
                <a:solidFill>
                  <a:schemeClr val="bg1"/>
                </a:solidFill>
              </a:rPr>
              <a:t>Generar reflexión crítica de los participantes en torno al tema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643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CO" sz="3600" dirty="0">
                <a:solidFill>
                  <a:schemeClr val="bg1"/>
                </a:solidFill>
              </a:rPr>
              <a:t>Crear escenarios de dialogo entre las institución y los participantes en relación con la investigación</a:t>
            </a:r>
            <a:r>
              <a:rPr lang="es-CO" dirty="0">
                <a:solidFill>
                  <a:schemeClr val="bg1"/>
                </a:solidFill>
              </a:rPr>
              <a:t> </a:t>
            </a:r>
            <a:r>
              <a:rPr lang="es-MX" dirty="0">
                <a:solidFill>
                  <a:schemeClr val="bg1"/>
                </a:solidFill>
              </a:rPr>
              <a:t/>
            </a:r>
            <a:br>
              <a:rPr lang="es-MX" dirty="0">
                <a:solidFill>
                  <a:schemeClr val="bg1"/>
                </a:solidFill>
              </a:rPr>
            </a:br>
            <a:endParaRPr lang="es-MX" dirty="0"/>
          </a:p>
        </p:txBody>
      </p:sp>
      <p:pic>
        <p:nvPicPr>
          <p:cNvPr id="14338" name="Picture 2" descr="http://www.pointfm.com/assets/images/spotlight%20on%20st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6135" y="2591372"/>
            <a:ext cx="2521809" cy="191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3.bp.blogspot.com/-H7iEO49T-tg/TgoOotSXIoI/AAAAAAAABco/SfcVt4GejsM/s1600/participac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9106" y="2591372"/>
            <a:ext cx="1959238" cy="191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683568" y="4798893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>
                <a:solidFill>
                  <a:schemeClr val="bg1"/>
                </a:solidFill>
              </a:rPr>
              <a:t>Fortalecer los mecanismos de participación y generación de investigación en la Institución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xmlns="" val="16198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229600" cy="1143000"/>
          </a:xfrm>
        </p:spPr>
        <p:txBody>
          <a:bodyPr>
            <a:norm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</a:rPr>
              <a:t>EQUIPO</a:t>
            </a:r>
            <a:endParaRPr lang="es-MX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0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/>
          <a:lstStyle/>
          <a:p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LÍDER: </a:t>
            </a:r>
            <a:r>
              <a:rPr lang="es-MX" dirty="0" smtClean="0">
                <a:solidFill>
                  <a:schemeClr val="bg1"/>
                </a:solidFill>
              </a:rPr>
              <a:t>Mario Suárez</a:t>
            </a:r>
            <a:endParaRPr lang="es-MX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MX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5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>
                <a:solidFill>
                  <a:schemeClr val="bg1"/>
                </a:solidFill>
              </a:rPr>
              <a:t>SEMILLERO</a:t>
            </a:r>
            <a:endParaRPr lang="es-MX" sz="54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Viviana Sánchez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Laura Niño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Angie Peña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Natalia Sisa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Jairo Alegría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Leiner López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2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219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MX" dirty="0">
                <a:solidFill>
                  <a:schemeClr val="bg1"/>
                </a:solidFill>
              </a:rPr>
              <a:t/>
            </a:r>
            <a:br>
              <a:rPr lang="es-MX" dirty="0">
                <a:solidFill>
                  <a:schemeClr val="bg1"/>
                </a:solidFill>
              </a:rPr>
            </a:br>
            <a:r>
              <a:rPr lang="es-MX" sz="6700" b="1" dirty="0" smtClean="0">
                <a:solidFill>
                  <a:schemeClr val="bg1"/>
                </a:solidFill>
              </a:rPr>
              <a:t>PROYECTO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38610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BILINGÜISMO Y CULTURAS LOCALES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dirty="0" smtClean="0">
                <a:solidFill>
                  <a:schemeClr val="bg1"/>
                </a:solidFill>
              </a:rPr>
              <a:t>Existen estudiosos </a:t>
            </a:r>
            <a:r>
              <a:rPr lang="es-ES" dirty="0">
                <a:solidFill>
                  <a:schemeClr val="bg1"/>
                </a:solidFill>
              </a:rPr>
              <a:t>de la lingüística aplicada que consideran que la realidad de la globalización, incluyendo los tratados de libre comercio, las marcas multinacionales y la interacción con las tecnologías de la comunicación y la información han hecho que el inglés se convierta en la </a:t>
            </a:r>
            <a:r>
              <a:rPr lang="es-ES" i="1" dirty="0" err="1">
                <a:solidFill>
                  <a:schemeClr val="bg1"/>
                </a:solidFill>
              </a:rPr>
              <a:t>lingua</a:t>
            </a:r>
            <a:r>
              <a:rPr lang="es-ES" i="1" dirty="0">
                <a:solidFill>
                  <a:schemeClr val="bg1"/>
                </a:solidFill>
              </a:rPr>
              <a:t> franca </a:t>
            </a:r>
            <a:r>
              <a:rPr lang="es-ES" dirty="0">
                <a:solidFill>
                  <a:schemeClr val="bg1"/>
                </a:solidFill>
              </a:rPr>
              <a:t> contemporánea y que por ello sea necesario estudiarla en nuestros países para insertarlos dentro del marco de la competitividad y la productividad. 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82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09600" y="100524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b="1" dirty="0" smtClean="0">
                <a:solidFill>
                  <a:schemeClr val="bg1"/>
                </a:solidFill>
              </a:rPr>
              <a:t>OBJETO</a:t>
            </a:r>
            <a:endParaRPr lang="es-MX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2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>
            <a:noAutofit/>
          </a:bodyPr>
          <a:lstStyle/>
          <a:p>
            <a:r>
              <a:rPr lang="es-MX" sz="6600" b="1" dirty="0" smtClean="0">
                <a:solidFill>
                  <a:schemeClr val="bg1"/>
                </a:solidFill>
              </a:rPr>
              <a:t>MISIÓN</a:t>
            </a:r>
            <a:endParaRPr lang="es-MX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</a:rPr>
              <a:t>Algunas subculturas nos muestran de una manera más directa estos nuevos usos del inglés. Entre estas se encuentra la cultura del </a:t>
            </a:r>
            <a:r>
              <a:rPr lang="es-ES" i="1" dirty="0">
                <a:solidFill>
                  <a:schemeClr val="bg1"/>
                </a:solidFill>
              </a:rPr>
              <a:t>hip hop, </a:t>
            </a:r>
            <a:r>
              <a:rPr lang="es-ES" dirty="0">
                <a:solidFill>
                  <a:schemeClr val="bg1"/>
                </a:solidFill>
              </a:rPr>
              <a:t>el </a:t>
            </a:r>
            <a:r>
              <a:rPr lang="es-ES" i="1" dirty="0">
                <a:solidFill>
                  <a:schemeClr val="bg1"/>
                </a:solidFill>
              </a:rPr>
              <a:t>rap </a:t>
            </a:r>
            <a:r>
              <a:rPr lang="es-ES" dirty="0">
                <a:solidFill>
                  <a:schemeClr val="bg1"/>
                </a:solidFill>
              </a:rPr>
              <a:t>y algunas de sus manifestaciones como el </a:t>
            </a:r>
            <a:r>
              <a:rPr lang="es-ES" i="1" dirty="0">
                <a:solidFill>
                  <a:schemeClr val="bg1"/>
                </a:solidFill>
              </a:rPr>
              <a:t>graffiti</a:t>
            </a:r>
            <a:r>
              <a:rPr lang="es-ES" dirty="0">
                <a:solidFill>
                  <a:schemeClr val="bg1"/>
                </a:solidFill>
              </a:rPr>
              <a:t>. 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9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solidFill>
                  <a:schemeClr val="bg1"/>
                </a:solidFill>
              </a:rPr>
              <a:t>INTERÉS</a:t>
            </a:r>
            <a:endParaRPr lang="es-MX" sz="48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s://encrypted-tbn1.gstatic.com/images?q=tbn:ANd9GcSwhzE2f_fhVG4pnPCppN6gsDCAsNKxiimcijUo7jTBBTCor2_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312110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3.gstatic.com/images?q=tbn:ANd9GcQHmNgzAwPOJBIxLFzU-O_DctjflCklVEXYOz130cWUHWc1mPlxJ_dcvi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61048"/>
            <a:ext cx="4245888" cy="221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58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DISCUSIÓN</a:t>
            </a:r>
            <a:endParaRPr lang="es-MX" dirty="0"/>
          </a:p>
        </p:txBody>
      </p:sp>
      <p:pic>
        <p:nvPicPr>
          <p:cNvPr id="4098" name="Picture 2" descr="http://www.bbc.co.uk/wales/raiseyourgame/images/446x251/laptop_writing_446x25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78786"/>
            <a:ext cx="3672086" cy="206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0.gstatic.com/images?q=tbn:ANd9GcQga2XtiS1l-pAr2Q2oBEPA_qcpDm6YHW-7IabYb32NYZQtTcP-4A_pp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392180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25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>
                <a:solidFill>
                  <a:schemeClr val="bg1"/>
                </a:solidFill>
              </a:rPr>
              <a:t>COMPETENCIAS</a:t>
            </a:r>
            <a:endParaRPr lang="es-MX" sz="5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stc.obolog.net/multimedia/fotos/534000/533801/533801-2281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501706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92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solidFill>
                  <a:schemeClr val="bg1"/>
                </a:solidFill>
              </a:rPr>
              <a:t>DIVULGACIÓN</a:t>
            </a:r>
            <a:endParaRPr lang="es-MX" sz="4800" b="1" dirty="0">
              <a:solidFill>
                <a:schemeClr val="bg1"/>
              </a:solidFill>
            </a:endParaRPr>
          </a:p>
        </p:txBody>
      </p:sp>
      <p:pic>
        <p:nvPicPr>
          <p:cNvPr id="5124" name="Picture 4" descr="http://i.ytimg.com/vi/3R7QksfU96U/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3733" y="1844823"/>
            <a:ext cx="4716016" cy="353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39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143000"/>
          </a:xfrm>
        </p:spPr>
        <p:txBody>
          <a:bodyPr>
            <a:noAutofit/>
          </a:bodyPr>
          <a:lstStyle/>
          <a:p>
            <a:r>
              <a:rPr lang="es-MX" sz="7200" b="1" dirty="0" smtClean="0">
                <a:solidFill>
                  <a:schemeClr val="bg1"/>
                </a:solidFill>
              </a:rPr>
              <a:t>VISIÓN</a:t>
            </a:r>
            <a:endParaRPr lang="es-MX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7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>
                <a:solidFill>
                  <a:schemeClr val="bg1"/>
                </a:solidFill>
              </a:rPr>
              <a:t>PROYECCIÓN</a:t>
            </a:r>
            <a:endParaRPr lang="es-MX" sz="60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t0.gstatic.com/images?q=tbn:ANd9GcQhrFACuf7FrpiYuEusHHTa1Hg41a8o52yoS53s7Bn5WgrUfPfY_yrR2Ji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606" y="1599742"/>
            <a:ext cx="376033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proyecto-ict.com/wp-content/uploads/2011/10/Entrada-vigor-Normativa-ICT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03659"/>
            <a:ext cx="3384376" cy="227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65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>
                <a:solidFill>
                  <a:schemeClr val="bg1"/>
                </a:solidFill>
              </a:rPr>
              <a:t>AULA DE CLASE</a:t>
            </a:r>
            <a:endParaRPr lang="es-MX" sz="5400" b="1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plpnetwork.com/wp-content/uploads/2011/05/reimagin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1828550"/>
            <a:ext cx="3916339" cy="26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revista.iuii.ua.es/imagenes/32G_iStock_000006627044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28700"/>
            <a:ext cx="3778587" cy="252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29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341</Words>
  <Application>Microsoft Office PowerPoint</Application>
  <PresentationFormat>Presentación en pantalla (4:3)</PresentationFormat>
  <Paragraphs>41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  Semillero de Investigación Technology+Education+Innovation (T+E+I)</vt:lpstr>
      <vt:lpstr>MISIÓN</vt:lpstr>
      <vt:lpstr>INTERÉS</vt:lpstr>
      <vt:lpstr>DISCUSIÓN</vt:lpstr>
      <vt:lpstr>COMPETENCIAS</vt:lpstr>
      <vt:lpstr>DIVULGACIÓN</vt:lpstr>
      <vt:lpstr>VISIÓN</vt:lpstr>
      <vt:lpstr>PROYECCIÓN</vt:lpstr>
      <vt:lpstr>AULA DE CLASE</vt:lpstr>
      <vt:lpstr>OBJETIVOS</vt:lpstr>
      <vt:lpstr>Reconocer el papel de las TIC en la investigación en el aula. </vt:lpstr>
      <vt:lpstr>Afianzar el conocimiento de los participantes en torno al tema de la tecnología </vt:lpstr>
      <vt:lpstr>Crear escenarios de dialogo entre las institución y los participantes en relación con la investigación  </vt:lpstr>
      <vt:lpstr>EQUIPO</vt:lpstr>
      <vt:lpstr>Diapositiva 15</vt:lpstr>
      <vt:lpstr>SEMILLERO</vt:lpstr>
      <vt:lpstr> PROYECTO</vt:lpstr>
      <vt:lpstr>BILINGÜISMO Y CULTURAS LOCALES</vt:lpstr>
      <vt:lpstr>Diapositiva 19</vt:lpstr>
      <vt:lpstr>Diapositiva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SEMILLA</dc:title>
  <dc:creator>Mario Suárez Sánchez</dc:creator>
  <cp:lastModifiedBy>Investigaciones</cp:lastModifiedBy>
  <cp:revision>60</cp:revision>
  <dcterms:created xsi:type="dcterms:W3CDTF">2012-10-23T21:17:39Z</dcterms:created>
  <dcterms:modified xsi:type="dcterms:W3CDTF">2012-10-29T17:26:17Z</dcterms:modified>
</cp:coreProperties>
</file>